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07"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1D8BD707-D9CF-40AE-B4C6-C98DA3205C09}" type="datetimeFigureOut">
              <a:rPr lang="en-US" smtClean="0"/>
              <a:pPr/>
              <a:t>5/13/2020</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5/13/2020</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1D8BD707-D9CF-40AE-B4C6-C98DA3205C09}" type="datetimeFigureOut">
              <a:rPr lang="en-US" smtClean="0"/>
              <a:pPr/>
              <a:t>5/13/2020</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1D8BD707-D9CF-40AE-B4C6-C98DA3205C09}" type="datetimeFigureOut">
              <a:rPr lang="en-US" smtClean="0"/>
              <a:pPr/>
              <a:t>5/13/2020</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1D8BD707-D9CF-40AE-B4C6-C98DA3205C09}" type="datetimeFigureOut">
              <a:rPr lang="en-US" smtClean="0"/>
              <a:pPr/>
              <a:t>5/13/2020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B6F15528-21DE-4FAA-801E-634DDDAF4B2B}"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8BD707-D9CF-40AE-B4C6-C98DA3205C09}" type="datetimeFigureOut">
              <a:rPr lang="en-US" smtClean="0"/>
              <a:pPr/>
              <a:t>5/13/2020</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5/13/2020</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5/13/2020</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5/13/2020</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D8BD707-D9CF-40AE-B4C6-C98DA3205C09}" type="datetimeFigureOut">
              <a:rPr lang="en-US" smtClean="0"/>
              <a:pPr/>
              <a:t>5/13/2020</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6F15528-21DE-4FAA-801E-634DDDAF4B2B}"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124201"/>
            <a:ext cx="8458200" cy="2951586"/>
          </a:xfrm>
        </p:spPr>
        <p:txBody>
          <a:bodyPr>
            <a:normAutofit/>
          </a:bodyPr>
          <a:lstStyle/>
          <a:p>
            <a:r>
              <a:rPr lang="en-US" dirty="0" smtClean="0"/>
              <a:t>BIO </a:t>
            </a:r>
            <a:r>
              <a:rPr lang="en-US" dirty="0" smtClean="0"/>
              <a:t>MECHANICS</a:t>
            </a:r>
            <a:br>
              <a:rPr lang="en-US" dirty="0" smtClean="0"/>
            </a:br>
            <a:r>
              <a:rPr lang="en-US" altLang="en-US" sz="1800" dirty="0" smtClean="0">
                <a:latin typeface="Times New Roman" pitchFamily="18" charset="0"/>
                <a:cs typeface="Times New Roman" pitchFamily="18" charset="0"/>
              </a:rPr>
              <a:t>Class </a:t>
            </a:r>
            <a:r>
              <a:rPr lang="en-US" altLang="en-US" sz="1800" dirty="0" smtClean="0">
                <a:latin typeface="Times New Roman" pitchFamily="18" charset="0"/>
                <a:cs typeface="Times New Roman" pitchFamily="18" charset="0"/>
              </a:rPr>
              <a:t>:B.S </a:t>
            </a:r>
            <a:br>
              <a:rPr lang="en-US" altLang="en-US" sz="1800" dirty="0" smtClean="0">
                <a:latin typeface="Times New Roman" pitchFamily="18" charset="0"/>
                <a:cs typeface="Times New Roman" pitchFamily="18" charset="0"/>
              </a:rPr>
            </a:br>
            <a:r>
              <a:rPr lang="en-US" altLang="en-US" sz="1800" dirty="0" smtClean="0">
                <a:latin typeface="Times New Roman" pitchFamily="18" charset="0"/>
                <a:cs typeface="Times New Roman" pitchFamily="18" charset="0"/>
              </a:rPr>
              <a:t>Semester :02</a:t>
            </a:r>
            <a:br>
              <a:rPr lang="en-US" altLang="en-US" sz="1800" dirty="0" smtClean="0">
                <a:latin typeface="Times New Roman" pitchFamily="18" charset="0"/>
                <a:cs typeface="Times New Roman" pitchFamily="18" charset="0"/>
              </a:rPr>
            </a:br>
            <a:r>
              <a:rPr lang="en-US" altLang="en-US" sz="1800" dirty="0" smtClean="0">
                <a:latin typeface="Times New Roman" pitchFamily="18" charset="0"/>
                <a:cs typeface="Times New Roman" pitchFamily="18" charset="0"/>
              </a:rPr>
              <a:t>Course Title :Bio mechanics</a:t>
            </a:r>
            <a:br>
              <a:rPr lang="en-US" altLang="en-US" sz="1800" dirty="0" smtClean="0">
                <a:latin typeface="Times New Roman" pitchFamily="18" charset="0"/>
                <a:cs typeface="Times New Roman" pitchFamily="18" charset="0"/>
              </a:rPr>
            </a:br>
            <a:r>
              <a:rPr lang="en-US" altLang="en-US" sz="1800" dirty="0" smtClean="0">
                <a:latin typeface="Times New Roman" pitchFamily="18" charset="0"/>
                <a:cs typeface="Times New Roman" pitchFamily="18" charset="0"/>
              </a:rPr>
              <a:t>Department : Physical Education</a:t>
            </a:r>
            <a:br>
              <a:rPr lang="en-US" altLang="en-US" sz="1800" dirty="0" smtClean="0">
                <a:latin typeface="Times New Roman" pitchFamily="18" charset="0"/>
                <a:cs typeface="Times New Roman" pitchFamily="18" charset="0"/>
              </a:rPr>
            </a:br>
            <a:r>
              <a:rPr lang="en-US" altLang="en-US" sz="1800" dirty="0" smtClean="0">
                <a:latin typeface="Times New Roman" pitchFamily="18" charset="0"/>
                <a:cs typeface="Times New Roman" pitchFamily="18" charset="0"/>
              </a:rPr>
              <a:t>Instructor </a:t>
            </a:r>
            <a:r>
              <a:rPr lang="en-US" altLang="en-US" sz="1800" b="1" dirty="0" smtClean="0">
                <a:latin typeface="Times New Roman" pitchFamily="18" charset="0"/>
                <a:cs typeface="Times New Roman" pitchFamily="18" charset="0"/>
              </a:rPr>
              <a:t>N</a:t>
            </a:r>
            <a:r>
              <a:rPr lang="en-US" altLang="en-US" sz="1800" dirty="0" smtClean="0">
                <a:latin typeface="Times New Roman" pitchFamily="18" charset="0"/>
                <a:cs typeface="Times New Roman" pitchFamily="18" charset="0"/>
              </a:rPr>
              <a:t>ame:   </a:t>
            </a:r>
            <a:r>
              <a:rPr lang="en-US" altLang="en-US" sz="1800" dirty="0" err="1" smtClean="0">
                <a:latin typeface="Times New Roman" pitchFamily="18" charset="0"/>
                <a:cs typeface="Times New Roman" pitchFamily="18" charset="0"/>
              </a:rPr>
              <a:t>Syeda</a:t>
            </a:r>
            <a:r>
              <a:rPr lang="en-US" altLang="en-US" sz="1800" dirty="0" smtClean="0">
                <a:latin typeface="Times New Roman" pitchFamily="18" charset="0"/>
                <a:cs typeface="Times New Roman" pitchFamily="18" charset="0"/>
              </a:rPr>
              <a:t> </a:t>
            </a:r>
            <a:r>
              <a:rPr lang="en-US" altLang="en-US" sz="1800" dirty="0" err="1" smtClean="0">
                <a:latin typeface="Times New Roman" pitchFamily="18" charset="0"/>
                <a:cs typeface="Times New Roman" pitchFamily="18" charset="0"/>
              </a:rPr>
              <a:t>Maryam</a:t>
            </a:r>
            <a:r>
              <a:rPr lang="en-US" altLang="en-US" sz="1800" dirty="0" smtClean="0">
                <a:latin typeface="Times New Roman" pitchFamily="18" charset="0"/>
                <a:cs typeface="Times New Roman" pitchFamily="18" charset="0"/>
              </a:rPr>
              <a:t> Zahra</a:t>
            </a:r>
            <a:br>
              <a:rPr lang="en-US" altLang="en-US" sz="1800" dirty="0" smtClean="0">
                <a:latin typeface="Times New Roman" pitchFamily="18" charset="0"/>
                <a:cs typeface="Times New Roman" pitchFamily="18" charset="0"/>
              </a:rPr>
            </a:br>
            <a:r>
              <a:rPr lang="en-US" altLang="en-US" sz="1800" dirty="0" smtClean="0">
                <a:latin typeface="Times New Roman" pitchFamily="18" charset="0"/>
                <a:cs typeface="Times New Roman" pitchFamily="18" charset="0"/>
              </a:rPr>
              <a:t>Email.Maryamsyed565@gmail.com </a:t>
            </a:r>
            <a:r>
              <a:rPr lang="en-US" altLang="en-US" sz="1800" smtClean="0">
                <a:latin typeface="Times New Roman" pitchFamily="18" charset="0"/>
                <a:cs typeface="Times New Roman" pitchFamily="18" charset="0"/>
              </a:rPr>
              <a:t>/ </a:t>
            </a:r>
            <a:r>
              <a:rPr lang="en-US" altLang="en-US" sz="1800" smtClean="0">
                <a:latin typeface="Times New Roman" pitchFamily="18" charset="0"/>
                <a:cs typeface="Times New Roman" pitchFamily="18" charset="0"/>
              </a:rPr>
              <a:t>Maryam.zahra@lcwu.edu.pk</a:t>
            </a:r>
            <a:r>
              <a:rPr lang="en-US" altLang="en-US" dirty="0" smtClean="0">
                <a:latin typeface="Times New Roman" pitchFamily="18" charset="0"/>
                <a:cs typeface="Times New Roman" pitchFamily="18" charset="0"/>
              </a:rPr>
              <a:t/>
            </a:r>
            <a:br>
              <a:rPr lang="en-US" altLang="en-US" dirty="0" smtClean="0">
                <a:latin typeface="Times New Roman" pitchFamily="18" charset="0"/>
                <a:cs typeface="Times New Roman" pitchFamily="18" charset="0"/>
              </a:rPr>
            </a:br>
            <a:r>
              <a:rPr lang="en-US" dirty="0" smtClean="0"/>
              <a:t> </a:t>
            </a:r>
            <a:endParaRPr lang="en-US" dirty="0"/>
          </a:p>
        </p:txBody>
      </p:sp>
      <p:sp>
        <p:nvSpPr>
          <p:cNvPr id="3" name="Subtitle 2"/>
          <p:cNvSpPr>
            <a:spLocks noGrp="1"/>
          </p:cNvSpPr>
          <p:nvPr>
            <p:ph type="subTitle" idx="1"/>
          </p:nvPr>
        </p:nvSpPr>
        <p:spPr>
          <a:xfrm>
            <a:off x="457200" y="2133600"/>
            <a:ext cx="8458200" cy="914400"/>
          </a:xfrm>
        </p:spPr>
        <p:txBody>
          <a:bodyPr/>
          <a:lstStyle/>
          <a:p>
            <a:r>
              <a:rPr lang="en-US" dirty="0" smtClean="0"/>
              <a:t>Chapter 3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buNone/>
            </a:pPr>
            <a:r>
              <a:rPr lang="en-US" dirty="0" smtClean="0"/>
              <a:t>For static (motionless) bodies, friction is equal to the applied force. </a:t>
            </a:r>
          </a:p>
          <a:p>
            <a:pPr algn="just">
              <a:buNone/>
            </a:pPr>
            <a:r>
              <a:rPr lang="en-US" dirty="0" smtClean="0"/>
              <a:t>For dynamic bodies (in motion), friction is constant and less than maximum static friction.</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pic>
        <p:nvPicPr>
          <p:cNvPr id="4" name="Picture 9" descr="tejada%20sliding"/>
          <p:cNvPicPr>
            <a:picLocks noGrp="1" noChangeAspect="1" noChangeArrowheads="1"/>
          </p:cNvPicPr>
          <p:nvPr>
            <p:ph idx="1"/>
          </p:nvPr>
        </p:nvPicPr>
        <p:blipFill>
          <a:blip r:embed="rId2" cstate="print"/>
          <a:srcRect/>
          <a:stretch>
            <a:fillRect/>
          </a:stretch>
        </p:blipFill>
        <p:spPr bwMode="auto">
          <a:xfrm>
            <a:off x="2209800" y="2286000"/>
            <a:ext cx="5048250" cy="2827612"/>
          </a:xfrm>
          <a:prstGeom prst="rect">
            <a:avLst/>
          </a:prstGeom>
          <a:noFill/>
          <a:ln w="9525">
            <a:noFill/>
            <a:miter lim="800000"/>
            <a:headEnd/>
            <a:tailEnd/>
          </a:ln>
        </p:spPr>
      </p:pic>
      <p:sp>
        <p:nvSpPr>
          <p:cNvPr id="5" name="Rectangle 4"/>
          <p:cNvSpPr/>
          <p:nvPr/>
        </p:nvSpPr>
        <p:spPr>
          <a:xfrm>
            <a:off x="1524000" y="1371600"/>
            <a:ext cx="5791200" cy="646331"/>
          </a:xfrm>
          <a:prstGeom prst="rect">
            <a:avLst/>
          </a:prstGeom>
        </p:spPr>
        <p:txBody>
          <a:bodyPr wrap="square">
            <a:spAutoFit/>
          </a:bodyPr>
          <a:lstStyle/>
          <a:p>
            <a:pPr>
              <a:spcBef>
                <a:spcPct val="50000"/>
              </a:spcBef>
            </a:pPr>
            <a:r>
              <a:rPr lang="en-US" b="1" dirty="0" smtClean="0"/>
              <a:t>Upon sliding, the baseball player will come to a complete stop due to the  Force of</a:t>
            </a:r>
            <a:r>
              <a:rPr lang="en-US" b="1" i="1" dirty="0" smtClean="0"/>
              <a:t> Kinetic Friction</a:t>
            </a:r>
            <a:endParaRPr lang="en-US" b="1" i="1" dirty="0"/>
          </a:p>
        </p:txBody>
      </p:sp>
      <p:sp>
        <p:nvSpPr>
          <p:cNvPr id="6" name="AutoShape 12"/>
          <p:cNvSpPr>
            <a:spLocks noChangeArrowheads="1"/>
          </p:cNvSpPr>
          <p:nvPr/>
        </p:nvSpPr>
        <p:spPr bwMode="auto">
          <a:xfrm>
            <a:off x="304800" y="4953000"/>
            <a:ext cx="1676400" cy="762000"/>
          </a:xfrm>
          <a:prstGeom prst="wedgeRoundRectCallout">
            <a:avLst>
              <a:gd name="adj1" fmla="val 129829"/>
              <a:gd name="adj2" fmla="val -43333"/>
              <a:gd name="adj3" fmla="val 16667"/>
            </a:avLst>
          </a:prstGeom>
          <a:solidFill>
            <a:schemeClr val="accent1"/>
          </a:solidFill>
          <a:ln w="9525">
            <a:solidFill>
              <a:schemeClr val="tx1"/>
            </a:solidFill>
            <a:miter lim="800000"/>
            <a:headEnd/>
            <a:tailEnd/>
          </a:ln>
          <a:effectLst/>
        </p:spPr>
        <p:txBody>
          <a:bodyPr/>
          <a:lstStyle/>
          <a:p>
            <a:pPr algn="ctr"/>
            <a:r>
              <a:rPr lang="en-US" dirty="0"/>
              <a:t>I better be safe Ump!!</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maxresdefault.jpg"/>
          <p:cNvPicPr>
            <a:picLocks noGrp="1" noChangeAspect="1"/>
          </p:cNvPicPr>
          <p:nvPr>
            <p:ph idx="1"/>
          </p:nvPr>
        </p:nvPicPr>
        <p:blipFill>
          <a:blip r:embed="rId2" cstate="print"/>
          <a:stretch>
            <a:fillRect/>
          </a:stretch>
        </p:blipFill>
        <p:spPr>
          <a:xfrm>
            <a:off x="533400" y="838200"/>
            <a:ext cx="8046156" cy="4525963"/>
          </a:xfr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coefficient of friction</a:t>
            </a:r>
            <a:r>
              <a:rPr lang="en-US" dirty="0" smtClean="0"/>
              <a:t> </a:t>
            </a:r>
            <a:endParaRPr lang="en-US" dirty="0"/>
          </a:p>
        </p:txBody>
      </p:sp>
      <p:sp>
        <p:nvSpPr>
          <p:cNvPr id="3" name="Content Placeholder 2"/>
          <p:cNvSpPr>
            <a:spLocks noGrp="1"/>
          </p:cNvSpPr>
          <p:nvPr>
            <p:ph idx="1"/>
          </p:nvPr>
        </p:nvSpPr>
        <p:spPr/>
        <p:txBody>
          <a:bodyPr>
            <a:normAutofit lnSpcReduction="10000"/>
          </a:bodyPr>
          <a:lstStyle/>
          <a:p>
            <a:pPr algn="just">
              <a:buNone/>
            </a:pPr>
            <a:r>
              <a:rPr lang="en-US" dirty="0" smtClean="0"/>
              <a:t>A </a:t>
            </a:r>
            <a:r>
              <a:rPr lang="en-US" b="1" dirty="0" smtClean="0"/>
              <a:t>coefficient of friction</a:t>
            </a:r>
            <a:r>
              <a:rPr lang="en-US" dirty="0" smtClean="0"/>
              <a:t> is a value that shows the relationship between the force of </a:t>
            </a:r>
            <a:r>
              <a:rPr lang="en-US" b="1" dirty="0" smtClean="0"/>
              <a:t>friction</a:t>
            </a:r>
            <a:r>
              <a:rPr lang="en-US" dirty="0" smtClean="0"/>
              <a:t> between two objects and the normal reaction between the objects that are involved.</a:t>
            </a:r>
          </a:p>
          <a:p>
            <a:pPr algn="just">
              <a:buNone/>
            </a:pPr>
            <a:r>
              <a:rPr lang="en-US" dirty="0" smtClean="0"/>
              <a:t>The coefficient of friction between a dancer’s shoes and the floor must be small enough to allow freedom of motion but large enough to prevent slippage.</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images.jpg"/>
          <p:cNvPicPr>
            <a:picLocks noGrp="1" noChangeAspect="1"/>
          </p:cNvPicPr>
          <p:nvPr>
            <p:ph idx="1"/>
          </p:nvPr>
        </p:nvPicPr>
        <p:blipFill>
          <a:blip r:embed="rId2" cstate="print"/>
          <a:stretch>
            <a:fillRect/>
          </a:stretch>
        </p:blipFill>
        <p:spPr>
          <a:xfrm>
            <a:off x="1066800" y="838200"/>
            <a:ext cx="6934200" cy="4724400"/>
          </a:xfr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momentum?</a:t>
            </a:r>
            <a:br>
              <a:rPr lang="en-US" dirty="0" smtClean="0"/>
            </a:br>
            <a:endParaRPr lang="en-US" dirty="0"/>
          </a:p>
        </p:txBody>
      </p:sp>
      <p:sp>
        <p:nvSpPr>
          <p:cNvPr id="3" name="Content Placeholder 2"/>
          <p:cNvSpPr>
            <a:spLocks noGrp="1"/>
          </p:cNvSpPr>
          <p:nvPr>
            <p:ph idx="1"/>
          </p:nvPr>
        </p:nvSpPr>
        <p:spPr/>
        <p:txBody>
          <a:bodyPr/>
          <a:lstStyle/>
          <a:p>
            <a:pPr>
              <a:buNone/>
            </a:pPr>
            <a:r>
              <a:rPr lang="en-US" dirty="0" smtClean="0"/>
              <a:t>What is momentum?</a:t>
            </a:r>
          </a:p>
          <a:p>
            <a:pPr>
              <a:buNone/>
            </a:pPr>
            <a:r>
              <a:rPr lang="en-US" dirty="0" smtClean="0"/>
              <a:t>Quantity of motion possessed by a body Measured as the product of a body’s mass and its velocity</a:t>
            </a:r>
          </a:p>
          <a:p>
            <a:pPr>
              <a:buNone/>
            </a:pPr>
            <a:r>
              <a:rPr lang="en-US" dirty="0" smtClean="0"/>
              <a:t>M = </a:t>
            </a:r>
            <a:r>
              <a:rPr lang="en-US" dirty="0" err="1" smtClean="0"/>
              <a:t>mv</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
            </a:r>
            <a:br>
              <a:rPr lang="en-US" sz="3600" dirty="0" smtClean="0"/>
            </a:br>
            <a:r>
              <a:rPr lang="en-US" sz="3600" dirty="0" smtClean="0"/>
              <a:t>What is the principle of conservation of momentum?</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algn="just">
              <a:buNone/>
            </a:pPr>
            <a:r>
              <a:rPr lang="en-US" sz="2400" dirty="0" smtClean="0"/>
              <a:t>the quantity of motion of a moving body, measured as a product of its mass and velocity.</a:t>
            </a:r>
          </a:p>
          <a:p>
            <a:pPr algn="just">
              <a:buNone/>
            </a:pPr>
            <a:r>
              <a:rPr lang="en-US" sz="2400" dirty="0" smtClean="0"/>
              <a:t>In the absence of external forces, the total momentum of a given system remains constant.</a:t>
            </a:r>
          </a:p>
          <a:p>
            <a:pPr algn="just">
              <a:buNone/>
            </a:pPr>
            <a:r>
              <a:rPr lang="en-US" sz="2400" dirty="0" smtClean="0"/>
              <a:t>M1 = M2</a:t>
            </a:r>
          </a:p>
          <a:p>
            <a:pPr algn="just">
              <a:buNone/>
            </a:pPr>
            <a:r>
              <a:rPr lang="en-US" sz="2400" dirty="0" smtClean="0"/>
              <a:t>(</a:t>
            </a:r>
            <a:r>
              <a:rPr lang="en-US" sz="2400" dirty="0" err="1" smtClean="0"/>
              <a:t>mv</a:t>
            </a:r>
            <a:r>
              <a:rPr lang="en-US" sz="2400" dirty="0" smtClean="0"/>
              <a:t>)1 = (</a:t>
            </a:r>
            <a:r>
              <a:rPr lang="en-US" sz="2400" dirty="0" err="1" smtClean="0"/>
              <a:t>mv</a:t>
            </a:r>
            <a:r>
              <a:rPr lang="en-US" sz="2400" dirty="0" smtClean="0"/>
              <a:t>)2</a:t>
            </a:r>
            <a:endParaRPr lang="en-US"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normAutofit/>
          </a:bodyPr>
          <a:lstStyle/>
          <a:p>
            <a:pPr>
              <a:buNone/>
            </a:pPr>
            <a:r>
              <a:rPr lang="en-US" dirty="0" smtClean="0"/>
              <a:t>A rugby player mass 90Kg is running at 10m/s. What is the player's momentum?</a:t>
            </a:r>
          </a:p>
          <a:p>
            <a:pPr>
              <a:buNone/>
            </a:pPr>
            <a:r>
              <a:rPr lang="en-US" dirty="0" smtClean="0"/>
              <a:t>momentum = 90Kg 10m/s = 900Kgm/s</a:t>
            </a:r>
          </a:p>
          <a:p>
            <a:pPr>
              <a:buNone/>
            </a:pPr>
            <a:endParaRPr lang="en-US" dirty="0" smtClean="0"/>
          </a:p>
          <a:p>
            <a:pPr>
              <a:buNone/>
            </a:pPr>
            <a:r>
              <a:rPr lang="en-US" dirty="0" smtClean="0"/>
              <a:t> </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descr="download.jpg"/>
          <p:cNvPicPr>
            <a:picLocks noGrp="1" noChangeAspect="1"/>
          </p:cNvPicPr>
          <p:nvPr>
            <p:ph idx="1"/>
          </p:nvPr>
        </p:nvPicPr>
        <p:blipFill>
          <a:blip r:embed="rId2" cstate="print"/>
          <a:stretch>
            <a:fillRect/>
          </a:stretch>
        </p:blipFill>
        <p:spPr>
          <a:xfrm>
            <a:off x="152400" y="1752600"/>
            <a:ext cx="8458200" cy="3439319"/>
          </a:xfr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Impulse </a:t>
            </a:r>
            <a:endParaRPr lang="en-US" dirty="0"/>
          </a:p>
        </p:txBody>
      </p:sp>
      <p:sp>
        <p:nvSpPr>
          <p:cNvPr id="3" name="Content Placeholder 2"/>
          <p:cNvSpPr>
            <a:spLocks noGrp="1"/>
          </p:cNvSpPr>
          <p:nvPr>
            <p:ph idx="1"/>
          </p:nvPr>
        </p:nvSpPr>
        <p:spPr/>
        <p:txBody>
          <a:bodyPr/>
          <a:lstStyle/>
          <a:p>
            <a:pPr>
              <a:buNone/>
            </a:pPr>
            <a:r>
              <a:rPr lang="en-US" dirty="0" smtClean="0"/>
              <a:t>To cause greater change to momentum we have to either use greater force for the same period of time, or the same force for a longer period of time.</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buNone/>
            </a:pPr>
            <a:r>
              <a:rPr lang="en-US" sz="2800" b="1" dirty="0" smtClean="0">
                <a:latin typeface="Times New Roman" pitchFamily="18" charset="0"/>
                <a:cs typeface="Times New Roman" pitchFamily="18" charset="0"/>
              </a:rPr>
              <a:t>Linear Kinetics of Human Movement</a:t>
            </a: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Chapter 3 Linear Kinetics of Human </a:t>
            </a:r>
            <a:r>
              <a:rPr lang="en-US" sz="2800" dirty="0" err="1" smtClean="0">
                <a:latin typeface="Times New Roman" pitchFamily="18" charset="0"/>
                <a:cs typeface="Times New Roman" pitchFamily="18" charset="0"/>
              </a:rPr>
              <a:t>MovementBasic</a:t>
            </a:r>
            <a:r>
              <a:rPr lang="en-US" sz="2800" dirty="0" smtClean="0">
                <a:latin typeface="Times New Roman" pitchFamily="18" charset="0"/>
                <a:cs typeface="Times New Roman" pitchFamily="18" charset="0"/>
              </a:rPr>
              <a:t> Biomechanics, 7th </a:t>
            </a:r>
            <a:r>
              <a:rPr lang="en-US" sz="2800" dirty="0" err="1" smtClean="0">
                <a:latin typeface="Times New Roman" pitchFamily="18" charset="0"/>
                <a:cs typeface="Times New Roman" pitchFamily="18" charset="0"/>
              </a:rPr>
              <a:t>editionBy</a:t>
            </a:r>
            <a:r>
              <a:rPr lang="en-US" sz="2800" dirty="0" smtClean="0">
                <a:latin typeface="Times New Roman" pitchFamily="18" charset="0"/>
                <a:cs typeface="Times New Roman" pitchFamily="18" charset="0"/>
              </a:rPr>
              <a:t> Susan J. Hall, Ph.D.© 2014 The McGraw-Hill Companies, Inc. All rights </a:t>
            </a:r>
            <a:r>
              <a:rPr lang="en-US" sz="2800" dirty="0" err="1" smtClean="0">
                <a:latin typeface="Times New Roman" pitchFamily="18" charset="0"/>
                <a:cs typeface="Times New Roman" pitchFamily="18" charset="0"/>
              </a:rPr>
              <a:t>reserved.McGraw</a:t>
            </a:r>
            <a:r>
              <a:rPr lang="en-US" sz="2800" dirty="0" smtClean="0">
                <a:latin typeface="Times New Roman" pitchFamily="18" charset="0"/>
                <a:cs typeface="Times New Roman" pitchFamily="18" charset="0"/>
              </a:rPr>
              <a:t>-Hill/Irwin</a:t>
            </a:r>
            <a:endParaRPr lang="en-US" sz="2800"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normAutofit lnSpcReduction="10000"/>
          </a:bodyPr>
          <a:lstStyle/>
          <a:p>
            <a:pPr algn="just">
              <a:buNone/>
            </a:pPr>
            <a:r>
              <a:rPr lang="en-US" dirty="0" smtClean="0"/>
              <a:t>Impulse in a javelin throw. Elite athletes are able to apply a force over a longer time frame by leaning back and pulling the javelin from behind the body and releasing it far out in front. </a:t>
            </a:r>
            <a:br>
              <a:rPr lang="en-US" dirty="0" smtClean="0"/>
            </a:br>
            <a:endParaRPr lang="en-US" dirty="0" smtClean="0"/>
          </a:p>
          <a:p>
            <a:pPr algn="just">
              <a:buNone/>
            </a:pPr>
            <a:r>
              <a:rPr lang="en-US" dirty="0" smtClean="0"/>
              <a:t>Impulse in the high jump. Elite jumpers lean back prior to take- off which allows them to spend more time applying force to the ground. </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70000" lnSpcReduction="20000"/>
          </a:bodyPr>
          <a:lstStyle/>
          <a:p>
            <a:pPr algn="just">
              <a:buNone/>
            </a:pPr>
            <a:r>
              <a:rPr lang="en-US" b="1" dirty="0" smtClean="0"/>
              <a:t>How to use impulse of force to increase momentum in sport?</a:t>
            </a:r>
          </a:p>
          <a:p>
            <a:pPr algn="just">
              <a:buNone/>
            </a:pPr>
            <a:r>
              <a:rPr lang="en-US" dirty="0" smtClean="0"/>
              <a:t>In many sports the elementary motor task is to change as much as possible the velocity of human body, its parts, or of an object. In throwing, kicking, tossing, and jumping the projectiles at the beginning of their motion have zero velocity. When fulfilling a motor task, for example throwing javelin, we are trying to give the javelin at the end of our motion the greatest possible velocity. We are therefore trying to increase the momentum of the javelin. The same follows for certain strokes in tennis, boxing and other sports. The important thing is that to change momentum we have to either use greater force or increase the duration of the same force.</a:t>
            </a:r>
          </a:p>
          <a:p>
            <a:pPr algn="just">
              <a:buNone/>
            </a:pPr>
            <a:r>
              <a:rPr lang="en-US" b="1" dirty="0" smtClean="0"/>
              <a:t>The greater the impulse of force, the greater the change to momentum of a body (projectile, human body, tennis racket, ball, etc.)</a:t>
            </a:r>
            <a:endParaRPr lang="en-US" dirty="0" smtClean="0"/>
          </a:p>
          <a:p>
            <a:pPr algn="just">
              <a:buNone/>
            </a:pPr>
            <a:r>
              <a:rPr lang="en-US" dirty="0" smtClean="0"/>
              <a:t/>
            </a:r>
            <a:br>
              <a:rPr lang="en-US" dirty="0" smtClean="0"/>
            </a:b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is impact?</a:t>
            </a:r>
            <a:endParaRPr lang="en-US" dirty="0"/>
          </a:p>
        </p:txBody>
      </p:sp>
      <p:sp>
        <p:nvSpPr>
          <p:cNvPr id="3" name="Content Placeholder 2"/>
          <p:cNvSpPr>
            <a:spLocks noGrp="1"/>
          </p:cNvSpPr>
          <p:nvPr>
            <p:ph idx="1"/>
          </p:nvPr>
        </p:nvSpPr>
        <p:spPr/>
        <p:txBody>
          <a:bodyPr/>
          <a:lstStyle/>
          <a:p>
            <a:pPr algn="just">
              <a:buNone/>
            </a:pPr>
            <a:r>
              <a:rPr lang="en-US" dirty="0" smtClean="0">
                <a:latin typeface="+mj-lt"/>
              </a:rPr>
              <a:t>The exchange of a large force during a small time interval</a:t>
            </a:r>
          </a:p>
          <a:p>
            <a:pPr algn="just">
              <a:buNone/>
            </a:pPr>
            <a:r>
              <a:rPr lang="en-US" dirty="0" smtClean="0">
                <a:latin typeface="+mj-lt"/>
              </a:rPr>
              <a:t>Bounce heights of a basketball, golf ball, racquetball, and baseball dropped from a height.</a:t>
            </a:r>
            <a:endParaRPr lang="en-US" dirty="0">
              <a:latin typeface="+mj-lt"/>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mechanical work?</a:t>
            </a:r>
            <a:br>
              <a:rPr lang="en-US" dirty="0" smtClean="0"/>
            </a:br>
            <a:endParaRPr lang="en-US" dirty="0"/>
          </a:p>
        </p:txBody>
      </p:sp>
      <p:sp>
        <p:nvSpPr>
          <p:cNvPr id="3" name="Content Placeholder 2"/>
          <p:cNvSpPr>
            <a:spLocks noGrp="1"/>
          </p:cNvSpPr>
          <p:nvPr>
            <p:ph idx="1"/>
          </p:nvPr>
        </p:nvSpPr>
        <p:spPr/>
        <p:txBody>
          <a:bodyPr/>
          <a:lstStyle/>
          <a:p>
            <a:pPr algn="just">
              <a:buNone/>
            </a:pPr>
            <a:r>
              <a:rPr lang="en-US" dirty="0" smtClean="0"/>
              <a:t>The product of a force applied against a resistance and the displacement of the resistance in the direction of the force work </a:t>
            </a:r>
          </a:p>
          <a:p>
            <a:pPr algn="just">
              <a:buNone/>
            </a:pPr>
            <a:r>
              <a:rPr lang="en-US" dirty="0" smtClean="0"/>
              <a:t>W= </a:t>
            </a:r>
            <a:r>
              <a:rPr lang="en-US" dirty="0" err="1" smtClean="0"/>
              <a:t>Fd</a:t>
            </a:r>
            <a:endParaRPr lang="en-US" dirty="0" smtClean="0"/>
          </a:p>
          <a:p>
            <a:pPr algn="just">
              <a:buNone/>
            </a:pPr>
            <a:r>
              <a:rPr lang="en-US" dirty="0" smtClean="0"/>
              <a:t>J (joule)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mechanical energy?</a:t>
            </a:r>
            <a:br>
              <a:rPr lang="en-US" dirty="0" smtClean="0"/>
            </a:br>
            <a:endParaRPr lang="en-US" dirty="0"/>
          </a:p>
        </p:txBody>
      </p:sp>
      <p:sp>
        <p:nvSpPr>
          <p:cNvPr id="3" name="Content Placeholder 2"/>
          <p:cNvSpPr>
            <a:spLocks noGrp="1"/>
          </p:cNvSpPr>
          <p:nvPr>
            <p:ph idx="1"/>
          </p:nvPr>
        </p:nvSpPr>
        <p:spPr/>
        <p:txBody>
          <a:bodyPr/>
          <a:lstStyle/>
          <a:p>
            <a:pPr algn="just">
              <a:buNone/>
            </a:pPr>
            <a:r>
              <a:rPr lang="en-US" dirty="0" smtClean="0"/>
              <a:t>What is mechanical energy?</a:t>
            </a:r>
          </a:p>
          <a:p>
            <a:pPr algn="just">
              <a:buNone/>
            </a:pPr>
            <a:r>
              <a:rPr lang="en-US" dirty="0" smtClean="0"/>
              <a:t>The capacity to do work Units of energy are Joules (J)There are three forms energy</a:t>
            </a:r>
          </a:p>
          <a:p>
            <a:pPr algn="just">
              <a:buNone/>
            </a:pPr>
            <a:r>
              <a:rPr lang="en-US" dirty="0" smtClean="0"/>
              <a:t>:Kinetic energy</a:t>
            </a:r>
          </a:p>
          <a:p>
            <a:pPr algn="just">
              <a:buNone/>
            </a:pPr>
            <a:r>
              <a:rPr lang="en-US" dirty="0" smtClean="0"/>
              <a:t>Potential energy</a:t>
            </a:r>
          </a:p>
          <a:p>
            <a:pPr algn="just">
              <a:buNone/>
            </a:pPr>
            <a:r>
              <a:rPr lang="en-US" dirty="0" smtClean="0"/>
              <a:t>Thermal energy</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0f0fd6ba232bf9316b2f453115b1aeb1.jpg"/>
          <p:cNvPicPr>
            <a:picLocks noGrp="1" noChangeAspect="1"/>
          </p:cNvPicPr>
          <p:nvPr>
            <p:ph idx="1"/>
          </p:nvPr>
        </p:nvPicPr>
        <p:blipFill>
          <a:blip r:embed="rId2" cstate="print"/>
          <a:stretch>
            <a:fillRect/>
          </a:stretch>
        </p:blipFill>
        <p:spPr>
          <a:xfrm>
            <a:off x="1790700" y="1670844"/>
            <a:ext cx="5715000" cy="4292600"/>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law of inertia?</a:t>
            </a:r>
            <a:endParaRPr lang="en-US" dirty="0"/>
          </a:p>
        </p:txBody>
      </p:sp>
      <p:sp>
        <p:nvSpPr>
          <p:cNvPr id="3" name="Content Placeholder 2"/>
          <p:cNvSpPr>
            <a:spLocks noGrp="1"/>
          </p:cNvSpPr>
          <p:nvPr>
            <p:ph idx="1"/>
          </p:nvPr>
        </p:nvSpPr>
        <p:spPr/>
        <p:txBody>
          <a:bodyPr/>
          <a:lstStyle/>
          <a:p>
            <a:pPr algn="just">
              <a:buNone/>
            </a:pPr>
            <a:r>
              <a:rPr lang="en-US" dirty="0" smtClean="0"/>
              <a:t>Body will maintain a state of rest or constant velocity unless acted on by an external force that changes the state.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Newton’s </a:t>
            </a:r>
            <a:r>
              <a:rPr lang="en-US" dirty="0" err="1" smtClean="0"/>
              <a:t>LawsFor</a:t>
            </a:r>
            <a:r>
              <a:rPr lang="en-US" dirty="0" smtClean="0"/>
              <a:t> example</a:t>
            </a:r>
            <a:endParaRPr lang="en-US" dirty="0"/>
          </a:p>
        </p:txBody>
      </p:sp>
      <p:sp>
        <p:nvSpPr>
          <p:cNvPr id="3" name="Content Placeholder 2"/>
          <p:cNvSpPr>
            <a:spLocks noGrp="1"/>
          </p:cNvSpPr>
          <p:nvPr>
            <p:ph idx="1"/>
          </p:nvPr>
        </p:nvSpPr>
        <p:spPr/>
        <p:txBody>
          <a:bodyPr/>
          <a:lstStyle/>
          <a:p>
            <a:pPr algn="just">
              <a:buNone/>
            </a:pPr>
            <a:r>
              <a:rPr lang="en-US" dirty="0" smtClean="0"/>
              <a:t>Newton’s Laws For example, a skater has a tendency to continue gliding with constant speed and direction because of inertia.</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law of acceleration?</a:t>
            </a:r>
            <a:endParaRPr lang="en-US" dirty="0"/>
          </a:p>
        </p:txBody>
      </p:sp>
      <p:sp>
        <p:nvSpPr>
          <p:cNvPr id="3" name="Content Placeholder 2"/>
          <p:cNvSpPr>
            <a:spLocks noGrp="1"/>
          </p:cNvSpPr>
          <p:nvPr>
            <p:ph idx="1"/>
          </p:nvPr>
        </p:nvSpPr>
        <p:spPr/>
        <p:txBody>
          <a:bodyPr/>
          <a:lstStyle/>
          <a:p>
            <a:pPr algn="just">
              <a:buNone/>
            </a:pPr>
            <a:r>
              <a:rPr lang="en-US" dirty="0" smtClean="0"/>
              <a:t>force applied to a body causes acceleration of that body of a magnitude proportional to the force in the direction of the force and inversely proportional to the body’s mass</a:t>
            </a:r>
          </a:p>
          <a:p>
            <a:pPr>
              <a:buNone/>
            </a:pPr>
            <a:r>
              <a:rPr lang="en-US" dirty="0" smtClean="0"/>
              <a:t>F = ma</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pic>
        <p:nvPicPr>
          <p:cNvPr id="4" name="Content Placeholder 3" descr="Newton’s+2nd+Law+of+Motion+(cont.).jpg"/>
          <p:cNvPicPr>
            <a:picLocks noGrp="1" noChangeAspect="1"/>
          </p:cNvPicPr>
          <p:nvPr>
            <p:ph idx="1"/>
          </p:nvPr>
        </p:nvPicPr>
        <p:blipFill>
          <a:blip r:embed="rId2" cstate="print"/>
          <a:stretch>
            <a:fillRect/>
          </a:stretch>
        </p:blipFill>
        <p:spPr>
          <a:xfrm>
            <a:off x="1630892" y="1554163"/>
            <a:ext cx="6034616" cy="4525962"/>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law of reaction</a:t>
            </a:r>
            <a:endParaRPr lang="en-US" dirty="0"/>
          </a:p>
        </p:txBody>
      </p:sp>
      <p:sp>
        <p:nvSpPr>
          <p:cNvPr id="3" name="Content Placeholder 2"/>
          <p:cNvSpPr>
            <a:spLocks noGrp="1"/>
          </p:cNvSpPr>
          <p:nvPr>
            <p:ph idx="1"/>
          </p:nvPr>
        </p:nvSpPr>
        <p:spPr/>
        <p:txBody>
          <a:bodyPr>
            <a:normAutofit fontScale="92500"/>
          </a:bodyPr>
          <a:lstStyle/>
          <a:p>
            <a:pPr algn="just"/>
            <a:r>
              <a:rPr lang="en-US" dirty="0" smtClean="0"/>
              <a:t>Newton’s Laws</a:t>
            </a:r>
          </a:p>
          <a:p>
            <a:pPr algn="just"/>
            <a:r>
              <a:rPr lang="en-US" dirty="0" smtClean="0"/>
              <a:t>In accordance with the law of reaction, the weight of a box sitting on a table generates a reaction force by the table that is equal in magnitude and opposite in direction </a:t>
            </a:r>
          </a:p>
          <a:p>
            <a:pPr algn="just">
              <a:buNone/>
            </a:pPr>
            <a:r>
              <a:rPr lang="en-US" dirty="0" smtClean="0"/>
              <a:t/>
            </a:r>
            <a:br>
              <a:rPr lang="en-US" dirty="0" smtClean="0"/>
            </a:br>
            <a:r>
              <a:rPr lang="en-US" dirty="0" smtClean="0"/>
              <a:t>Newton’s Laws In accordance with Newton’s third law of motion, ground reaction forces are sustained with every footfall during running.</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Example </a:t>
            </a:r>
            <a:endParaRPr lang="en-US" dirty="0"/>
          </a:p>
        </p:txBody>
      </p:sp>
      <p:pic>
        <p:nvPicPr>
          <p:cNvPr id="4" name="Content Placeholder 3" descr="Newton’s Third Law - Reaction.jpg"/>
          <p:cNvPicPr>
            <a:picLocks noGrp="1" noChangeAspect="1"/>
          </p:cNvPicPr>
          <p:nvPr>
            <p:ph idx="1"/>
          </p:nvPr>
        </p:nvPicPr>
        <p:blipFill>
          <a:blip r:embed="rId2" cstate="print"/>
          <a:stretch>
            <a:fillRect/>
          </a:stretch>
        </p:blipFill>
        <p:spPr>
          <a:xfrm>
            <a:off x="1630892" y="1554163"/>
            <a:ext cx="6034616" cy="4525962"/>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friction?</a:t>
            </a:r>
            <a:endParaRPr lang="en-US" dirty="0"/>
          </a:p>
        </p:txBody>
      </p:sp>
      <p:sp>
        <p:nvSpPr>
          <p:cNvPr id="3" name="Content Placeholder 2"/>
          <p:cNvSpPr>
            <a:spLocks noGrp="1"/>
          </p:cNvSpPr>
          <p:nvPr>
            <p:ph idx="1"/>
          </p:nvPr>
        </p:nvSpPr>
        <p:spPr/>
        <p:txBody>
          <a:bodyPr/>
          <a:lstStyle/>
          <a:p>
            <a:pPr algn="just">
              <a:buNone/>
            </a:pPr>
            <a:r>
              <a:rPr lang="en-US" dirty="0" smtClean="0"/>
              <a:t>A force acting over the area of contact between two surfaces Direction is opposite of motion or motion tendency Magnitude is the product of the coefficient of friction.</a:t>
            </a:r>
          </a:p>
          <a:p>
            <a:pPr algn="just">
              <a:buNone/>
            </a:pP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69</TotalTime>
  <Words>563</Words>
  <Application>Microsoft Office PowerPoint</Application>
  <PresentationFormat>On-screen Show (4:3)</PresentationFormat>
  <Paragraphs>62</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Trek</vt:lpstr>
      <vt:lpstr>BIO MECHANICS Class :B.S  Semester :02 Course Title :Bio mechanics Department : Physical Education Instructor Name:   Syeda Maryam Zahra Email.Maryamsyed565@gmail.com / Maryam.zahra@lcwu.edu.pk  </vt:lpstr>
      <vt:lpstr>Slide 2</vt:lpstr>
      <vt:lpstr>What is the law of inertia?</vt:lpstr>
      <vt:lpstr>Newton’s LawsFor example</vt:lpstr>
      <vt:lpstr>What is the law of acceleration?</vt:lpstr>
      <vt:lpstr>Examples</vt:lpstr>
      <vt:lpstr>law of reaction</vt:lpstr>
      <vt:lpstr> Example </vt:lpstr>
      <vt:lpstr>What is friction?</vt:lpstr>
      <vt:lpstr>Slide 10</vt:lpstr>
      <vt:lpstr>Examples</vt:lpstr>
      <vt:lpstr>Slide 12</vt:lpstr>
      <vt:lpstr>coefficient of friction </vt:lpstr>
      <vt:lpstr>Slide 14</vt:lpstr>
      <vt:lpstr>What is momentum? </vt:lpstr>
      <vt:lpstr> What is the principle of conservation of momentum? </vt:lpstr>
      <vt:lpstr>Example</vt:lpstr>
      <vt:lpstr>Slide 18</vt:lpstr>
      <vt:lpstr>Impulse </vt:lpstr>
      <vt:lpstr>Examples</vt:lpstr>
      <vt:lpstr>Slide 21</vt:lpstr>
      <vt:lpstr>What is impact?</vt:lpstr>
      <vt:lpstr>What is mechanical work? </vt:lpstr>
      <vt:lpstr>What is mechanical energy? </vt:lpstr>
      <vt:lpstr>Slide 25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 MECHANICS </dc:title>
  <dc:creator>Maria</dc:creator>
  <cp:lastModifiedBy>Windows User</cp:lastModifiedBy>
  <cp:revision>9</cp:revision>
  <dcterms:created xsi:type="dcterms:W3CDTF">2006-08-16T00:00:00Z</dcterms:created>
  <dcterms:modified xsi:type="dcterms:W3CDTF">2020-05-13T11:33:03Z</dcterms:modified>
</cp:coreProperties>
</file>